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pline Sans"/>
      <p:regular r:id="rId14"/>
    </p:embeddedFont>
    <p:embeddedFont>
      <p:font typeface="Spline Sans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6260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/>
        </p:txBody>
      </p:sp>
      <p:sp>
        <p:nvSpPr>
          <p:cNvPr id="4" name="Text 1"/>
          <p:cNvSpPr/>
          <p:nvPr/>
        </p:nvSpPr>
        <p:spPr>
          <a:xfrm>
            <a:off x="864037" y="35044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/>
        </p:txBody>
      </p:sp>
      <p:sp>
        <p:nvSpPr>
          <p:cNvPr id="5" name="Text 2"/>
          <p:cNvSpPr/>
          <p:nvPr/>
        </p:nvSpPr>
        <p:spPr>
          <a:xfrm>
            <a:off x="864037" y="496728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/>
        </p:txBody>
      </p:sp>
      <p:sp>
        <p:nvSpPr>
          <p:cNvPr id="6" name="Shape 3"/>
          <p:cNvSpPr/>
          <p:nvPr/>
        </p:nvSpPr>
        <p:spPr>
          <a:xfrm>
            <a:off x="864037" y="605349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p/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061115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316" y="6035040"/>
            <a:ext cx="231838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6117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t>Company Overview</a:t>
            </a:r>
          </a:p>
          <a:p>
            <a:r>
              <a:t>Company Overview</a:t>
            </a:r>
          </a:p>
          <a:p>
            <a:r>
              <a:t>Yahoo, founded in 1994, remains a key digital player.</a:t>
            </a:r>
          </a:p>
          <a:p>
            <a:r>
              <a:t>Acquired by Apollo Global in 2021 for $5B.</a:t>
            </a:r>
          </a:p>
          <a:p>
            <a:r>
              <a:t>Business Areas: Ads, Content, Mail, Finance.</a:t>
            </a:r>
          </a:p>
          <a:p>
            <a:r>
              <a:t>User Base: 900M+ monthly users.</a:t>
            </a:r>
          </a:p>
        </p:txBody>
      </p:sp>
      <p:sp>
        <p:nvSpPr>
          <p:cNvPr id="3" name="Text 1"/>
          <p:cNvSpPr/>
          <p:nvPr/>
        </p:nvSpPr>
        <p:spPr>
          <a:xfrm>
            <a:off x="864037" y="30640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4" name="Text 2"/>
          <p:cNvSpPr/>
          <p:nvPr/>
        </p:nvSpPr>
        <p:spPr>
          <a:xfrm>
            <a:off x="864037" y="365379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/>
        </p:txBody>
      </p:sp>
      <p:sp>
        <p:nvSpPr>
          <p:cNvPr id="5" name="Text 3"/>
          <p:cNvSpPr/>
          <p:nvPr/>
        </p:nvSpPr>
        <p:spPr>
          <a:xfrm>
            <a:off x="864037" y="506110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/>
        </p:txBody>
      </p:sp>
      <p:sp>
        <p:nvSpPr>
          <p:cNvPr id="6" name="Text 4"/>
          <p:cNvSpPr/>
          <p:nvPr/>
        </p:nvSpPr>
        <p:spPr>
          <a:xfrm>
            <a:off x="5372695" y="3064073"/>
            <a:ext cx="30522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7" name="Text 5"/>
          <p:cNvSpPr/>
          <p:nvPr/>
        </p:nvSpPr>
        <p:spPr>
          <a:xfrm>
            <a:off x="5372695" y="3653790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8" name="Text 6"/>
          <p:cNvSpPr/>
          <p:nvPr/>
        </p:nvSpPr>
        <p:spPr>
          <a:xfrm>
            <a:off x="5372695" y="4135160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9" name="Text 7"/>
          <p:cNvSpPr/>
          <p:nvPr/>
        </p:nvSpPr>
        <p:spPr>
          <a:xfrm>
            <a:off x="5372695" y="461652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0" name="Text 8"/>
          <p:cNvSpPr/>
          <p:nvPr/>
        </p:nvSpPr>
        <p:spPr>
          <a:xfrm>
            <a:off x="5372695" y="509789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1" name="Text 9"/>
          <p:cNvSpPr/>
          <p:nvPr/>
        </p:nvSpPr>
        <p:spPr>
          <a:xfrm>
            <a:off x="9881354" y="30640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2" name="Text 10"/>
          <p:cNvSpPr/>
          <p:nvPr/>
        </p:nvSpPr>
        <p:spPr>
          <a:xfrm>
            <a:off x="9881354" y="365379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/>
        </p:txBody>
      </p:sp>
      <p:sp>
        <p:nvSpPr>
          <p:cNvPr id="13" name="Text 11"/>
          <p:cNvSpPr/>
          <p:nvPr/>
        </p:nvSpPr>
        <p:spPr>
          <a:xfrm>
            <a:off x="9881354" y="466605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9586" y="392668"/>
            <a:ext cx="3172301" cy="39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4" name="Text 1"/>
          <p:cNvSpPr/>
          <p:nvPr/>
        </p:nvSpPr>
        <p:spPr>
          <a:xfrm>
            <a:off x="499586" y="1074539"/>
            <a:ext cx="814482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5" name="Text 2"/>
          <p:cNvSpPr/>
          <p:nvPr/>
        </p:nvSpPr>
        <p:spPr>
          <a:xfrm>
            <a:off x="3778925" y="1723906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6" name="Text 3"/>
          <p:cNvSpPr/>
          <p:nvPr/>
        </p:nvSpPr>
        <p:spPr>
          <a:xfrm>
            <a:off x="499586" y="2007751"/>
            <a:ext cx="81448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7" name="Text 4"/>
          <p:cNvSpPr/>
          <p:nvPr/>
        </p:nvSpPr>
        <p:spPr>
          <a:xfrm>
            <a:off x="499586" y="2735699"/>
            <a:ext cx="814482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8" name="Text 5"/>
          <p:cNvSpPr/>
          <p:nvPr/>
        </p:nvSpPr>
        <p:spPr>
          <a:xfrm>
            <a:off x="3778925" y="3385066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9" name="Text 6"/>
          <p:cNvSpPr/>
          <p:nvPr/>
        </p:nvSpPr>
        <p:spPr>
          <a:xfrm>
            <a:off x="499586" y="3668911"/>
            <a:ext cx="81448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0" name="Text 7"/>
          <p:cNvSpPr/>
          <p:nvPr/>
        </p:nvSpPr>
        <p:spPr>
          <a:xfrm>
            <a:off x="499586" y="4396859"/>
            <a:ext cx="814482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1" name="Text 8"/>
          <p:cNvSpPr/>
          <p:nvPr/>
        </p:nvSpPr>
        <p:spPr>
          <a:xfrm>
            <a:off x="3778925" y="5046226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2" name="Text 9"/>
          <p:cNvSpPr/>
          <p:nvPr/>
        </p:nvSpPr>
        <p:spPr>
          <a:xfrm>
            <a:off x="499586" y="5330071"/>
            <a:ext cx="81448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3" name="Text 10"/>
          <p:cNvSpPr/>
          <p:nvPr/>
        </p:nvSpPr>
        <p:spPr>
          <a:xfrm>
            <a:off x="499586" y="6058019"/>
            <a:ext cx="814482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4" name="Text 11"/>
          <p:cNvSpPr/>
          <p:nvPr/>
        </p:nvSpPr>
        <p:spPr>
          <a:xfrm>
            <a:off x="3778925" y="6707386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5" name="Text 12"/>
          <p:cNvSpPr/>
          <p:nvPr/>
        </p:nvSpPr>
        <p:spPr>
          <a:xfrm>
            <a:off x="499586" y="6991231"/>
            <a:ext cx="81448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6" name="Text 13"/>
          <p:cNvSpPr/>
          <p:nvPr/>
        </p:nvSpPr>
        <p:spPr>
          <a:xfrm>
            <a:off x="499586" y="7380089"/>
            <a:ext cx="8144827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305" y="787360"/>
            <a:ext cx="4593074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t>Textual Analysis</a:t>
            </a:r>
          </a:p>
          <a:p>
            <a:r>
              <a:t>Textual Analysis</a:t>
            </a:r>
          </a:p>
          <a:p>
            <a:r>
              <a:t>Sentiment Score: 81/100</a:t>
            </a:r>
          </a:p>
          <a:p>
            <a:r>
              <a:t>Themes: Growth, AI, innovation</a:t>
            </a:r>
          </a:p>
          <a:p>
            <a:r>
              <a:t>Earnings Call: Strong outlook</a:t>
            </a:r>
          </a:p>
          <a:p>
            <a:r>
              <a:t>Media: Favorable digital coverage</a:t>
            </a:r>
          </a:p>
          <a:p>
            <a:r>
              <a:t>Source: 1,500+ articles &amp; transcripts</a:t>
            </a:r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496" y="1774746"/>
            <a:ext cx="1631394" cy="115478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818" y="2312670"/>
            <a:ext cx="290632" cy="363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41463" y="1981319"/>
            <a:ext cx="26280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6" name="Text 2"/>
          <p:cNvSpPr/>
          <p:nvPr/>
        </p:nvSpPr>
        <p:spPr>
          <a:xfrm>
            <a:off x="5041463" y="2392323"/>
            <a:ext cx="35341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7" name="Shape 3"/>
          <p:cNvSpPr/>
          <p:nvPr/>
        </p:nvSpPr>
        <p:spPr>
          <a:xfrm>
            <a:off x="4886444" y="2945725"/>
            <a:ext cx="8969097" cy="11430"/>
          </a:xfrm>
          <a:prstGeom prst="roundRect">
            <a:avLst>
              <a:gd name="adj" fmla="val 2712472"/>
            </a:avLst>
          </a:prstGeom>
          <a:solidFill>
            <a:srgbClr val="16FFBB"/>
          </a:solidFill>
          <a:ln/>
        </p:spPr>
        <p:txBody>
          <a:bodyPr/>
          <a:p/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79" y="2981087"/>
            <a:ext cx="3262908" cy="1154787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698" y="3376851"/>
            <a:ext cx="290632" cy="3632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7161" y="3187660"/>
            <a:ext cx="229647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1" name="Text 5"/>
          <p:cNvSpPr/>
          <p:nvPr/>
        </p:nvSpPr>
        <p:spPr>
          <a:xfrm>
            <a:off x="5857161" y="3598664"/>
            <a:ext cx="4776668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2" name="Shape 6"/>
          <p:cNvSpPr/>
          <p:nvPr/>
        </p:nvSpPr>
        <p:spPr>
          <a:xfrm>
            <a:off x="5702141" y="4152067"/>
            <a:ext cx="8153400" cy="11430"/>
          </a:xfrm>
          <a:prstGeom prst="roundRect">
            <a:avLst>
              <a:gd name="adj" fmla="val 2712472"/>
            </a:avLst>
          </a:prstGeom>
          <a:solidFill>
            <a:srgbClr val="29DDDA"/>
          </a:solidFill>
          <a:ln/>
        </p:spPr>
        <p:txBody>
          <a:bodyPr/>
          <a:p/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82" y="4187428"/>
            <a:ext cx="4894421" cy="115478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818" y="4583192"/>
            <a:ext cx="290632" cy="36326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72977" y="4394002"/>
            <a:ext cx="237672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6" name="Text 8"/>
          <p:cNvSpPr/>
          <p:nvPr/>
        </p:nvSpPr>
        <p:spPr>
          <a:xfrm>
            <a:off x="6672977" y="4805005"/>
            <a:ext cx="505515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7" name="Shape 9"/>
          <p:cNvSpPr/>
          <p:nvPr/>
        </p:nvSpPr>
        <p:spPr>
          <a:xfrm>
            <a:off x="6517958" y="5358408"/>
            <a:ext cx="7337584" cy="11430"/>
          </a:xfrm>
          <a:prstGeom prst="roundRect">
            <a:avLst>
              <a:gd name="adj" fmla="val 2712472"/>
            </a:avLst>
          </a:prstGeom>
          <a:solidFill>
            <a:srgbClr val="37A7E7"/>
          </a:solidFill>
          <a:ln/>
        </p:spPr>
        <p:txBody>
          <a:bodyPr/>
          <a:p/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66" y="5393769"/>
            <a:ext cx="6525935" cy="1154787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3818" y="5789533"/>
            <a:ext cx="290632" cy="36326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8674" y="5600343"/>
            <a:ext cx="229647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21" name="Text 11"/>
          <p:cNvSpPr/>
          <p:nvPr/>
        </p:nvSpPr>
        <p:spPr>
          <a:xfrm>
            <a:off x="7488674" y="6011347"/>
            <a:ext cx="528875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22" name="Text 12"/>
          <p:cNvSpPr/>
          <p:nvPr/>
        </p:nvSpPr>
        <p:spPr>
          <a:xfrm>
            <a:off x="723305" y="6780967"/>
            <a:ext cx="1318379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953" y="455652"/>
            <a:ext cx="4336256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3" y="1164431"/>
            <a:ext cx="828437" cy="18952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56874" y="1330047"/>
            <a:ext cx="184106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6" name="Text 2"/>
          <p:cNvSpPr/>
          <p:nvPr/>
        </p:nvSpPr>
        <p:spPr>
          <a:xfrm>
            <a:off x="1656874" y="1659493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7" name="Text 3"/>
          <p:cNvSpPr/>
          <p:nvPr/>
        </p:nvSpPr>
        <p:spPr>
          <a:xfrm>
            <a:off x="1656874" y="1982629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8" name="Text 4"/>
          <p:cNvSpPr/>
          <p:nvPr/>
        </p:nvSpPr>
        <p:spPr>
          <a:xfrm>
            <a:off x="1656874" y="2305764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9" name="Text 5"/>
          <p:cNvSpPr/>
          <p:nvPr/>
        </p:nvSpPr>
        <p:spPr>
          <a:xfrm>
            <a:off x="1656874" y="2628900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3" y="3059668"/>
            <a:ext cx="828437" cy="15721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56874" y="3225284"/>
            <a:ext cx="184106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2" name="Text 7"/>
          <p:cNvSpPr/>
          <p:nvPr/>
        </p:nvSpPr>
        <p:spPr>
          <a:xfrm>
            <a:off x="1656874" y="3554730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3" name="Text 8"/>
          <p:cNvSpPr/>
          <p:nvPr/>
        </p:nvSpPr>
        <p:spPr>
          <a:xfrm>
            <a:off x="1656874" y="3877866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4" name="Text 9"/>
          <p:cNvSpPr/>
          <p:nvPr/>
        </p:nvSpPr>
        <p:spPr>
          <a:xfrm>
            <a:off x="1656874" y="4201001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53" y="4631769"/>
            <a:ext cx="828437" cy="157210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656874" y="4797385"/>
            <a:ext cx="184106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7" name="Text 11"/>
          <p:cNvSpPr/>
          <p:nvPr/>
        </p:nvSpPr>
        <p:spPr>
          <a:xfrm>
            <a:off x="1656874" y="5126831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8" name="Text 12"/>
          <p:cNvSpPr/>
          <p:nvPr/>
        </p:nvSpPr>
        <p:spPr>
          <a:xfrm>
            <a:off x="1656874" y="5449967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9" name="Text 13"/>
          <p:cNvSpPr/>
          <p:nvPr/>
        </p:nvSpPr>
        <p:spPr>
          <a:xfrm>
            <a:off x="1656874" y="5773103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53" y="6203871"/>
            <a:ext cx="828437" cy="157210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56874" y="6369487"/>
            <a:ext cx="184106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22" name="Text 15"/>
          <p:cNvSpPr/>
          <p:nvPr/>
        </p:nvSpPr>
        <p:spPr>
          <a:xfrm>
            <a:off x="1656874" y="6698933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23" name="Text 16"/>
          <p:cNvSpPr/>
          <p:nvPr/>
        </p:nvSpPr>
        <p:spPr>
          <a:xfrm>
            <a:off x="1656874" y="7022068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24" name="Text 17"/>
          <p:cNvSpPr/>
          <p:nvPr/>
        </p:nvSpPr>
        <p:spPr>
          <a:xfrm>
            <a:off x="1656874" y="7345204"/>
            <a:ext cx="69071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345"/>
            <a:ext cx="5382220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t>Market Performance Forecast</a:t>
            </a:r>
          </a:p>
          <a:p>
            <a:r>
              <a:t>Market Performance Forecast</a:t>
            </a:r>
          </a:p>
          <a:p>
            <a:r>
              <a:t>Revenue Forecast: +14% vs market</a:t>
            </a:r>
          </a:p>
          <a:p>
            <a:r>
              <a:t>Recommendation: BUY</a:t>
            </a:r>
          </a:p>
          <a:p>
            <a:r>
              <a:t>Time Horizon: 2–3 years</a:t>
            </a:r>
          </a:p>
          <a:p>
            <a:r>
              <a:t>Expected Return: 24–30%</a:t>
            </a:r>
          </a:p>
          <a:p>
            <a:r>
              <a:t>Risk: Moderate</a:t>
            </a:r>
          </a:p>
          <a:p>
            <a:r>
              <a:t>Strategy: Quarterly review and rebalance</a:t>
            </a:r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66" y="1298615"/>
            <a:ext cx="13422868" cy="699908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008948" y="8297704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006B4C"/>
          </a:solidFill>
          <a:ln/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3242429" y="8297704"/>
            <a:ext cx="1734026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6" name="Shape 3"/>
          <p:cNvSpPr/>
          <p:nvPr/>
        </p:nvSpPr>
        <p:spPr>
          <a:xfrm>
            <a:off x="6457831" y="8297704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00E9A5"/>
          </a:solidFill>
          <a:ln/>
        </p:spPr>
        <p:txBody>
          <a:bodyPr/>
          <a:p/>
        </p:txBody>
      </p:sp>
      <p:sp>
        <p:nvSpPr>
          <p:cNvPr id="7" name="Text 4"/>
          <p:cNvSpPr/>
          <p:nvPr/>
        </p:nvSpPr>
        <p:spPr>
          <a:xfrm>
            <a:off x="6691313" y="8297704"/>
            <a:ext cx="1481137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8" name="Shape 5"/>
          <p:cNvSpPr/>
          <p:nvPr/>
        </p:nvSpPr>
        <p:spPr>
          <a:xfrm>
            <a:off x="9653945" y="8297704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68FFD3"/>
          </a:solidFill>
          <a:ln/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9887426" y="8297704"/>
            <a:ext cx="1479471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  <p:sp>
        <p:nvSpPr>
          <p:cNvPr id="10" name="Text 7"/>
          <p:cNvSpPr/>
          <p:nvPr/>
        </p:nvSpPr>
        <p:spPr>
          <a:xfrm>
            <a:off x="603766" y="9009459"/>
            <a:ext cx="134228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33187"/>
            <a:ext cx="762369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Investment Recommendation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23085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BUY Rating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799517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 valuation presents an attractive entry point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11" y="2646640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308503"/>
            <a:ext cx="30070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Horizon: 2-3 Years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2799517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Long enough to realize strategic benefits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553" y="3030855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4751546"/>
            <a:ext cx="32650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Expected Return: 22-28%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5242560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Above market average with moderate risk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338" y="5232797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12758" y="4751546"/>
            <a:ext cx="35742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 Assessment: Moderate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242560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Diversified operations provide stability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1912739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396" y="4848582"/>
            <a:ext cx="369332" cy="46172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64037" y="670619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recommend a BUY position with quarterly portfolio rebalancing. Yahoo's strategic initiatives and market position justify cautious optimism.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2025-04-24T15:43:36Z</dcterms:created>
  <dcterms:modified xsi:type="dcterms:W3CDTF">2025-04-24T15:43:36Z</dcterms:modified>
</cp:coreProperties>
</file>